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5" r:id="rId4"/>
    <p:sldId id="261" r:id="rId5"/>
    <p:sldId id="259" r:id="rId6"/>
    <p:sldId id="262" r:id="rId7"/>
    <p:sldId id="264" r:id="rId8"/>
    <p:sldId id="265" r:id="rId9"/>
    <p:sldId id="263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348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76F0-A9AD-4471-B4F5-8E16C58038ED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36ACD-7E5B-4A04-B020-C5FC6A379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52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分支界限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36ACD-7E5B-4A04-B020-C5FC6A3793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7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分支界限算法  解空间搜索  对</a:t>
            </a:r>
            <a:r>
              <a:rPr lang="en-US" altLang="zh-CN" dirty="0"/>
              <a:t>submap</a:t>
            </a:r>
            <a:r>
              <a:rPr lang="zh-CN" altLang="en-US" dirty="0"/>
              <a:t>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36ACD-7E5B-4A04-B020-C5FC6A3793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48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 </a:t>
            </a:r>
            <a:r>
              <a:rPr lang="en-US" altLang="zh-CN" dirty="0" err="1"/>
              <a:t>gps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36ACD-7E5B-4A04-B020-C5FC6A37936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3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3AB6F-D5B7-4B49-AFD8-24E9733D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52343B-4281-4C98-9763-5DF7B288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71A71-1E75-4CD9-AAD8-09712FC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684B3-8E1E-44F9-865C-5AFF8C08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435817-7005-4CFC-9F5C-EB16EA59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8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521AF-E6B8-4542-B517-16A0A2F7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39CCF7-9699-4F71-BE98-2942E672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DE0FE-17A1-44E1-9722-DB8225E8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0A5AF-5007-48DF-BAB1-033C1135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C716BE-7B22-4347-88A9-669E5A6A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7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F429DC-E641-4AB3-9D20-97AD18C38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07DA4A-4AA4-4681-A89E-23CB4F6B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4E725-495D-4776-9759-0F9A8A7C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5D992-090A-498A-932D-4F470603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B70BC-3353-4779-B656-F2875552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84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3A41D-A230-4D6B-A114-FFD17DC1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19862-90CD-4CF2-8D4D-7E076BE4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73851D-29D5-41E9-8C6A-8B7D9B8D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A3F525-93AB-4977-93E5-E01063EF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51930-61D4-4295-B662-AF00F41B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1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3CA4E-84D9-4030-9572-CD855C68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FAA7BD-5765-4C86-A398-7DF1D8F1A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893B0-4AD6-4A79-B216-4AA4B9C5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A8C91-CEC1-45F0-B7E4-F63584D1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59446C-4958-4FC7-9CF1-124DFD63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2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CFCC2-4F65-4EBA-BE36-918BB19F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96AC0-1457-420F-8F12-D06C8ADEB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C1B79A-964B-4342-9B2F-21784F478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B6E34C-D85A-4016-BEFC-B0429F0C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6615A7-3E7C-4903-8E16-7A77EBEE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85F9E9-EABD-4F0D-948D-929F4B7F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2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7EF94-5924-41C8-B32B-FFA47E42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3EC84-CE66-4EC1-8B29-EBFD899C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3D6A50-D47B-4006-9DFA-50D63766D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56D743-69E9-4C33-B08E-01D1BBACF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07BAEC-DCDA-4A9D-BC2B-C0A8EB507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BC6D75-AA62-4454-BD02-B7FE957B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C710A3-14A3-4CA4-99C0-CACB0776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5CE190-976B-42C6-B4AE-44FF537B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6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01A7-38E7-4BC3-9759-C0D53D9A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A16B2D-CCBF-4381-A86E-A358FDFF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610AB1-3ACA-4B22-9E41-4AE016C7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554A17-2FBA-41FA-B2D1-18FD7A98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2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05A3E8-9343-4F0D-8597-EC58F831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1FA799-160D-41C0-BB81-1DA76C30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A9085-E5C0-46BB-A454-6DEAEC40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F2323-C525-4BAA-940F-FBF84328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47314-FF33-4335-B2C1-A102960A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F882A1-2576-44E1-9DE4-7AEF70CDB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310089-D8A3-4CB8-95AF-7AC2FCFD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FE8766-C937-4079-8FC8-502C63B5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71064-E626-4D60-8783-DEE0215E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3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2D15B-464C-471D-8330-95807E52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33CBCC-D652-435E-8AD3-F1F195B14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DC5DE7-2463-43C7-8F28-4158DBF3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3CEAA-AE85-4EB7-922E-DFCEE3CE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D04E4-D4CB-4CDF-A179-BAC70605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7BBF71-AE11-4F51-B19D-21B7540B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8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1072BE-7DCB-4684-AE25-0BD2BADB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ED0A76-A1C5-4286-A947-A72E9787F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3F025-1891-43A4-BE83-D0B3EA40D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AFD3-E120-4413-AE30-CEEE20179904}" type="datetimeFigureOut">
              <a:rPr lang="zh-CN" altLang="en-US" smtClean="0"/>
              <a:t>2017/9/7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831E8-3910-4B8D-895E-2BD0F7404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9755C-3EF5-4FE4-86EE-05CC66870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95E31-0E94-44E9-B9B3-DA3AC0868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6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E9FB2-20FB-4A48-B58A-E75FD895D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study of </a:t>
            </a:r>
            <a:br>
              <a:rPr lang="en-US" altLang="zh-CN" dirty="0"/>
            </a:br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Google’s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Cartographer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B0E00F-35BE-4C0C-A51D-D91AB018B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zh-CN" dirty="0"/>
          </a:p>
          <a:p>
            <a:r>
              <a:rPr lang="en-US" altLang="zh-CN" b="1" dirty="0"/>
              <a:t>From</a:t>
            </a:r>
            <a:r>
              <a:rPr lang="en-US" altLang="zh-CN" dirty="0"/>
              <a:t> Real-Time Loop Closure in 2D LIDAR SLAM</a:t>
            </a:r>
          </a:p>
          <a:p>
            <a:r>
              <a:rPr lang="en-US" altLang="zh-CN" b="1" dirty="0"/>
              <a:t>To</a:t>
            </a:r>
            <a:r>
              <a:rPr lang="en-US" altLang="zh-CN" dirty="0"/>
              <a:t> IMPROVING GOOGLE’S CARTOGRAPHER 3D MAPPING BY CONTINUOUS-TIME SLAM</a:t>
            </a:r>
          </a:p>
          <a:p>
            <a:endParaRPr lang="en-US" altLang="zh-CN" dirty="0"/>
          </a:p>
          <a:p>
            <a:r>
              <a:rPr lang="zh-CN" altLang="en-US" dirty="0"/>
              <a:t>张旭东 </a:t>
            </a:r>
          </a:p>
        </p:txBody>
      </p:sp>
    </p:spTree>
    <p:extLst>
      <p:ext uri="{BB962C8B-B14F-4D97-AF65-F5344CB8AC3E}">
        <p14:creationId xmlns:p14="http://schemas.microsoft.com/office/powerpoint/2010/main" val="2441301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42FE4-445A-475B-9A2F-87E99874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of SLAM (lidar)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FC650-1E08-4C97-ADB8-BBD2571D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Scan-to-scan </a:t>
            </a:r>
          </a:p>
          <a:p>
            <a:endParaRPr lang="en-US" altLang="zh-CN" dirty="0"/>
          </a:p>
          <a:p>
            <a:r>
              <a:rPr lang="en-US" altLang="zh-CN" dirty="0"/>
              <a:t>Scan-to-map </a:t>
            </a:r>
          </a:p>
          <a:p>
            <a:endParaRPr lang="en-US" altLang="zh-CN" dirty="0"/>
          </a:p>
          <a:p>
            <a:r>
              <a:rPr lang="en-US" altLang="zh-CN" dirty="0"/>
              <a:t>Pixel-accurate scan 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FC3BEFDD-B424-450B-AF38-6B530A2919C3}"/>
              </a:ext>
            </a:extLst>
          </p:cNvPr>
          <p:cNvSpPr/>
          <p:nvPr/>
        </p:nvSpPr>
        <p:spPr>
          <a:xfrm>
            <a:off x="5734493" y="1740564"/>
            <a:ext cx="723014" cy="286370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746C0C-4388-4597-9C21-1F66443694F0}"/>
              </a:ext>
            </a:extLst>
          </p:cNvPr>
          <p:cNvSpPr txBox="1"/>
          <p:nvPr/>
        </p:nvSpPr>
        <p:spPr>
          <a:xfrm>
            <a:off x="6457507" y="2686492"/>
            <a:ext cx="223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Computational </a:t>
            </a:r>
          </a:p>
          <a:p>
            <a:r>
              <a:rPr lang="en-US" altLang="zh-CN" sz="2400" dirty="0"/>
              <a:t>Complexity</a:t>
            </a:r>
            <a:endParaRPr lang="zh-CN" altLang="en-US" sz="2400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FFB0F0B-5CEB-4149-BEE7-51568E86461A}"/>
              </a:ext>
            </a:extLst>
          </p:cNvPr>
          <p:cNvSpPr/>
          <p:nvPr/>
        </p:nvSpPr>
        <p:spPr>
          <a:xfrm rot="10800000">
            <a:off x="9049112" y="1740563"/>
            <a:ext cx="723014" cy="286370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EAE1-01E8-4A6B-BDA5-D9CEB6694123}"/>
              </a:ext>
            </a:extLst>
          </p:cNvPr>
          <p:cNvSpPr txBox="1"/>
          <p:nvPr/>
        </p:nvSpPr>
        <p:spPr>
          <a:xfrm>
            <a:off x="9846716" y="2686492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accumulation </a:t>
            </a:r>
          </a:p>
          <a:p>
            <a:r>
              <a:rPr lang="en-US" altLang="zh-CN" sz="2400" dirty="0"/>
              <a:t>error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88586-F8EE-43DF-B365-7F19637AD047}"/>
              </a:ext>
            </a:extLst>
          </p:cNvPr>
          <p:cNvSpPr txBox="1"/>
          <p:nvPr/>
        </p:nvSpPr>
        <p:spPr>
          <a:xfrm>
            <a:off x="3912005" y="191662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LOAM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E35EBB-5DD8-434E-A615-AA3A402A67D1}"/>
              </a:ext>
            </a:extLst>
          </p:cNvPr>
          <p:cNvSpPr txBox="1"/>
          <p:nvPr/>
        </p:nvSpPr>
        <p:spPr>
          <a:xfrm>
            <a:off x="3097618" y="4604266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Loop closure detection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728816-590C-428C-91A9-40115EB1DBC8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4032250" y="4324350"/>
            <a:ext cx="293429" cy="27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531D6DC-9856-45D5-A381-75EF227C13C6}"/>
              </a:ext>
            </a:extLst>
          </p:cNvPr>
          <p:cNvCxnSpPr/>
          <p:nvPr/>
        </p:nvCxnSpPr>
        <p:spPr>
          <a:xfrm flipH="1">
            <a:off x="3504395" y="2107704"/>
            <a:ext cx="34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>
            <a:extLst>
              <a:ext uri="{FF2B5EF4-FFF2-40B4-BE49-F238E27FC236}">
                <a16:creationId xmlns:a16="http://schemas.microsoft.com/office/drawing/2014/main" id="{34ABAC53-547E-4A52-B4D2-7D8094023DFF}"/>
              </a:ext>
            </a:extLst>
          </p:cNvPr>
          <p:cNvSpPr/>
          <p:nvPr/>
        </p:nvSpPr>
        <p:spPr>
          <a:xfrm rot="16200000">
            <a:off x="8208003" y="2417635"/>
            <a:ext cx="491535" cy="558800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15372-F23F-49EE-AFC6-464A42B0E3F6}"/>
              </a:ext>
            </a:extLst>
          </p:cNvPr>
          <p:cNvSpPr txBox="1"/>
          <p:nvPr/>
        </p:nvSpPr>
        <p:spPr>
          <a:xfrm>
            <a:off x="7429290" y="5703468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Main problem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54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FC11D-0A5F-420D-BB2F-411A8DE2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produce submaps?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F38B8-0B3E-4823-AAE1-845B57A5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Ceres scan matching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3CCF-B6C6-44BE-A59A-DE85BCE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695575"/>
            <a:ext cx="10677525" cy="1466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C27BB7-7187-4197-8540-F1AF7BBB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" y="4357538"/>
            <a:ext cx="12160699" cy="1349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6FE13E-775E-4F37-9947-ECC19FE780A1}"/>
              </a:ext>
            </a:extLst>
          </p:cNvPr>
          <p:cNvSpPr txBox="1"/>
          <p:nvPr/>
        </p:nvSpPr>
        <p:spPr>
          <a:xfrm>
            <a:off x="3022600" y="4433738"/>
            <a:ext cx="18288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Open source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AFFD3DC-1F05-4527-93AA-F39229F51EE3}"/>
              </a:ext>
            </a:extLst>
          </p:cNvPr>
          <p:cNvCxnSpPr>
            <a:stCxn id="6" idx="1"/>
          </p:cNvCxnSpPr>
          <p:nvPr/>
        </p:nvCxnSpPr>
        <p:spPr>
          <a:xfrm flipH="1">
            <a:off x="2133600" y="4618404"/>
            <a:ext cx="889000" cy="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0F6C9ED-F1A7-44CA-BF8D-4E6791EA11AB}"/>
              </a:ext>
            </a:extLst>
          </p:cNvPr>
          <p:cNvSpPr/>
          <p:nvPr/>
        </p:nvSpPr>
        <p:spPr>
          <a:xfrm>
            <a:off x="6407150" y="5422900"/>
            <a:ext cx="1993900" cy="23986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659500-D51F-476D-BC39-16F0D0FECAD1}"/>
                  </a:ext>
                </a:extLst>
              </p:cNvPr>
              <p:cNvSpPr txBox="1"/>
              <p:nvPr/>
            </p:nvSpPr>
            <p:spPr>
              <a:xfrm>
                <a:off x="10934273" y="3073400"/>
                <a:ext cx="1229376" cy="52322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𝐼𝐶𝑃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659500-D51F-476D-BC39-16F0D0FE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273" y="3073400"/>
                <a:ext cx="122937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06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FC12C-8ECB-44ED-8DFF-4E390C77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the loop closure of Cartographer?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F2682-E4A7-4437-AF70-F4F0B9316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SPA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8EC23C-2F44-4402-80F7-FEEC2BF9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22709"/>
            <a:ext cx="10036501" cy="597838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CEE8352-329C-43E2-8942-CB75B5E23DE6}"/>
              </a:ext>
            </a:extLst>
          </p:cNvPr>
          <p:cNvGrpSpPr/>
          <p:nvPr/>
        </p:nvGrpSpPr>
        <p:grpSpPr>
          <a:xfrm>
            <a:off x="3708400" y="1455162"/>
            <a:ext cx="6151562" cy="1732610"/>
            <a:chOff x="2635250" y="1455162"/>
            <a:chExt cx="6151562" cy="17326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13F1529-9C4C-4672-8CED-6BA5F760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5250" y="1455162"/>
              <a:ext cx="6151562" cy="173261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B97A2F-8716-43AE-92DB-A8A9F92E8BE8}"/>
                </a:ext>
              </a:extLst>
            </p:cNvPr>
            <p:cNvSpPr/>
            <p:nvPr/>
          </p:nvSpPr>
          <p:spPr>
            <a:xfrm>
              <a:off x="4667250" y="2838450"/>
              <a:ext cx="4064000" cy="336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99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B150AAE-BAB8-480B-9A56-CBD6B6DA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51" y="2160805"/>
            <a:ext cx="2939160" cy="22491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EE6153-2C47-4B99-B47E-B56117B7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make it fast?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0D2F4-B6EB-4F78-8AB5-20AFE9E2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67"/>
            <a:ext cx="10515600" cy="4351338"/>
          </a:xfrm>
        </p:spPr>
        <p:txBody>
          <a:bodyPr/>
          <a:lstStyle/>
          <a:p>
            <a:r>
              <a:rPr lang="en-US" altLang="zh-CN" dirty="0"/>
              <a:t>Branch-and-bound scan matching  →  efficiency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86EB8-BD53-4B72-84F4-7FD4B30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49" y="2311316"/>
            <a:ext cx="5381625" cy="1070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6C96A2-4B57-47C9-AD88-39A0C2503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649" y="3321784"/>
            <a:ext cx="5965825" cy="1269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2D5EFA-1EEA-4717-A25F-0EBABFA5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130" y="4563355"/>
            <a:ext cx="7307262" cy="996044"/>
          </a:xfrm>
          <a:prstGeom prst="rect">
            <a:avLst/>
          </a:prstGeom>
        </p:spPr>
      </p:pic>
      <p:sp>
        <p:nvSpPr>
          <p:cNvPr id="9" name="不完整圆 8">
            <a:extLst>
              <a:ext uri="{FF2B5EF4-FFF2-40B4-BE49-F238E27FC236}">
                <a16:creationId xmlns:a16="http://schemas.microsoft.com/office/drawing/2014/main" id="{A9D92199-F63E-446A-8384-B0A2A8C16703}"/>
              </a:ext>
            </a:extLst>
          </p:cNvPr>
          <p:cNvSpPr/>
          <p:nvPr/>
        </p:nvSpPr>
        <p:spPr>
          <a:xfrm rot="14836556">
            <a:off x="-242887" y="4649618"/>
            <a:ext cx="3943350" cy="3725051"/>
          </a:xfrm>
          <a:prstGeom prst="pie">
            <a:avLst>
              <a:gd name="adj1" fmla="val 0"/>
              <a:gd name="adj2" fmla="val 257192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F2388C-4152-4C2E-B3A6-61440F209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923" y="5499561"/>
            <a:ext cx="6543675" cy="117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64232A-8217-4722-94D6-89F0A78D188D}"/>
                  </a:ext>
                </a:extLst>
              </p:cNvPr>
              <p:cNvSpPr txBox="1"/>
              <p:nvPr/>
            </p:nvSpPr>
            <p:spPr>
              <a:xfrm>
                <a:off x="933956" y="5406483"/>
                <a:ext cx="387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64232A-8217-4722-94D6-89F0A78D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56" y="5406483"/>
                <a:ext cx="3875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98A38F-0549-468C-8D2D-1840A30C39F9}"/>
                  </a:ext>
                </a:extLst>
              </p:cNvPr>
              <p:cNvSpPr txBox="1"/>
              <p:nvPr/>
            </p:nvSpPr>
            <p:spPr>
              <a:xfrm>
                <a:off x="2183714" y="5406483"/>
                <a:ext cx="387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98A38F-0549-468C-8D2D-1840A30C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714" y="5406483"/>
                <a:ext cx="38754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4164B6-5D2E-4B59-99E1-1A81E9366890}"/>
                  </a:ext>
                </a:extLst>
              </p:cNvPr>
              <p:cNvSpPr txBox="1"/>
              <p:nvPr/>
            </p:nvSpPr>
            <p:spPr>
              <a:xfrm>
                <a:off x="1479104" y="4560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4164B6-5D2E-4B59-99E1-1A81E936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04" y="4560448"/>
                <a:ext cx="3612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24678F-718B-418F-9B1F-677CEAB1D708}"/>
                  </a:ext>
                </a:extLst>
              </p:cNvPr>
              <p:cNvSpPr txBox="1"/>
              <p:nvPr/>
            </p:nvSpPr>
            <p:spPr>
              <a:xfrm>
                <a:off x="9755979" y="4747810"/>
                <a:ext cx="1861343" cy="6682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24678F-718B-418F-9B1F-677CEAB1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979" y="4747810"/>
                <a:ext cx="1861343" cy="6682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74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1357B-E22F-4B24-84B4-71FBFA8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7D3FB-0BC4-4111-9160-3DC05783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2D73C0-51FF-43B4-92A2-C6DDCACB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40" y="640800"/>
            <a:ext cx="8402719" cy="58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1BACC-CBEB-4405-8E55-239DCF60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it fast enough?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BCB552-BA14-412F-8572-8AFCC2209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Depth-first search (DFS)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scale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BCB552-BA14-412F-8572-8AFCC2209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74184AA-C7AF-4792-AF1B-06A02C824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r="22353"/>
          <a:stretch/>
        </p:blipFill>
        <p:spPr>
          <a:xfrm>
            <a:off x="6311900" y="3165116"/>
            <a:ext cx="5708650" cy="3302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E8A4A-E00E-4C63-B9E0-C3449C5B0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8" y="3125313"/>
            <a:ext cx="5643562" cy="33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8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5D03C-FB4A-42D1-AA35-B441528F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Details?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54FEF-1ED8-4E30-AFFC-82A27712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49" y="1510507"/>
            <a:ext cx="4133850" cy="49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5CF37E-709C-4C9D-9898-2F83E159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48" y="0"/>
            <a:ext cx="686445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D6D174-46F7-4D99-AC52-7DF3D137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31763"/>
            <a:ext cx="4410075" cy="176953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42851C-99B1-4EC0-ADB9-1DFE78749778}"/>
              </a:ext>
            </a:extLst>
          </p:cNvPr>
          <p:cNvGrpSpPr/>
          <p:nvPr/>
        </p:nvGrpSpPr>
        <p:grpSpPr>
          <a:xfrm>
            <a:off x="927100" y="3903400"/>
            <a:ext cx="4041526" cy="2954600"/>
            <a:chOff x="927100" y="3903400"/>
            <a:chExt cx="4041526" cy="29546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22A08C-B879-41C7-92E8-F01EEA29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470563" y="3359937"/>
              <a:ext cx="2954600" cy="404152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860FADE-3BC0-418D-BC28-12E8DBBD7116}"/>
                </a:ext>
              </a:extLst>
            </p:cNvPr>
            <p:cNvSpPr/>
            <p:nvPr/>
          </p:nvSpPr>
          <p:spPr>
            <a:xfrm>
              <a:off x="2947863" y="4813300"/>
              <a:ext cx="787400" cy="787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049C251-256C-4729-BF1C-5E4B02A649E8}"/>
                </a:ext>
              </a:extLst>
            </p:cNvPr>
            <p:cNvSpPr/>
            <p:nvPr/>
          </p:nvSpPr>
          <p:spPr>
            <a:xfrm>
              <a:off x="1625600" y="5340350"/>
              <a:ext cx="787400" cy="7874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0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0443C-DE14-45EF-9DD7-A298591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9915A-E4C9-419A-B341-F601BE136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6DC83A-1CE4-4B2A-AC04-7B2F03EB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2" y="0"/>
            <a:ext cx="6516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B4F02-5432-4E57-9B03-9A034F8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it effective?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5624C-6D52-480D-A21C-A7FCD75DC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F863FA-4BA3-4DE5-905B-825EAA73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0" y="992202"/>
            <a:ext cx="5553904" cy="5138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2D8CE2-9587-49C5-B1F0-402C7B28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11413"/>
            <a:ext cx="6048128" cy="2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F9B8D-47C2-4CE3-8B0C-E30F5D7B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785FC-8212-4487-AF6B-6D003379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E04C8-73AC-4264-9D25-7A145DBF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08" y="0"/>
            <a:ext cx="7507084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886BB3-F669-4AFE-B3E4-A0F2FC455BD9}"/>
              </a:ext>
            </a:extLst>
          </p:cNvPr>
          <p:cNvSpPr txBox="1"/>
          <p:nvPr/>
        </p:nvSpPr>
        <p:spPr>
          <a:xfrm>
            <a:off x="9656758" y="843240"/>
            <a:ext cx="174919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Graph Mapping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F14C169-F75E-4B85-BE16-8ADF4BE67124}"/>
              </a:ext>
            </a:extLst>
          </p:cNvPr>
          <p:cNvCxnSpPr>
            <a:stCxn id="6" idx="1"/>
          </p:cNvCxnSpPr>
          <p:nvPr/>
        </p:nvCxnSpPr>
        <p:spPr>
          <a:xfrm flipH="1">
            <a:off x="8356600" y="1027906"/>
            <a:ext cx="130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69EFC5E-6BD6-4D4F-94D1-A3E55619BF5D}"/>
              </a:ext>
            </a:extLst>
          </p:cNvPr>
          <p:cNvSpPr/>
          <p:nvPr/>
        </p:nvSpPr>
        <p:spPr>
          <a:xfrm>
            <a:off x="2768600" y="666750"/>
            <a:ext cx="5321300" cy="710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2F0689-D419-4A33-82FD-A1873CB0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loop closure detection of SLAM?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A5F671-DB8D-4280-B4F4-63D9F3632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5"/>
          <a:stretch/>
        </p:blipFill>
        <p:spPr>
          <a:xfrm>
            <a:off x="1504897" y="1377341"/>
            <a:ext cx="8909795" cy="4572609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FF206E-CE95-4179-90FF-E3D8CBF64A48}"/>
              </a:ext>
            </a:extLst>
          </p:cNvPr>
          <p:cNvSpPr/>
          <p:nvPr/>
        </p:nvSpPr>
        <p:spPr>
          <a:xfrm>
            <a:off x="7645400" y="1398301"/>
            <a:ext cx="2941077" cy="594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D6BE25-91C9-4246-9024-47E3BBDCB943}"/>
              </a:ext>
            </a:extLst>
          </p:cNvPr>
          <p:cNvSpPr txBox="1"/>
          <p:nvPr/>
        </p:nvSpPr>
        <p:spPr>
          <a:xfrm>
            <a:off x="2146300" y="5949950"/>
            <a:ext cx="316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Without loop closure</a:t>
            </a:r>
          </a:p>
          <a:p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9999E8-D851-4914-AFEE-957903404AFD}"/>
              </a:ext>
            </a:extLst>
          </p:cNvPr>
          <p:cNvSpPr txBox="1"/>
          <p:nvPr/>
        </p:nvSpPr>
        <p:spPr>
          <a:xfrm>
            <a:off x="7054850" y="5949949"/>
            <a:ext cx="316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With loop closure</a:t>
            </a:r>
          </a:p>
          <a:p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BF03A-3EF8-48A2-8ECB-763B90C8C37C}"/>
              </a:ext>
            </a:extLst>
          </p:cNvPr>
          <p:cNvSpPr txBox="1"/>
          <p:nvPr/>
        </p:nvSpPr>
        <p:spPr>
          <a:xfrm>
            <a:off x="7842250" y="1386578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= constraints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48FD8A-C1D5-4370-B74B-D09232D18725}"/>
              </a:ext>
            </a:extLst>
          </p:cNvPr>
          <p:cNvSpPr txBox="1"/>
          <p:nvPr/>
        </p:nvSpPr>
        <p:spPr>
          <a:xfrm rot="1875893">
            <a:off x="1139075" y="3682607"/>
            <a:ext cx="5000087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Accumulation of error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8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B5036-57D2-437B-BD29-57660F64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8251-4C4C-4F40-BFD7-C6D45BD7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DDE31-07E2-482C-BD53-7109DF8E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92" y="160338"/>
            <a:ext cx="6601216" cy="63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7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A8F52-38EC-4E85-A484-4756FD2F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8A39B-796E-47AB-86CB-B2A28BF3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F458F-6D29-49D6-93EE-77B7CD33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86348"/>
            <a:ext cx="7829550" cy="311991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156620-52F0-48B2-8E9D-1BD95576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0180"/>
            <a:ext cx="12192000" cy="277226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3DABB82B-5F69-471F-BE00-18B394657EB6}"/>
              </a:ext>
            </a:extLst>
          </p:cNvPr>
          <p:cNvSpPr/>
          <p:nvPr/>
        </p:nvSpPr>
        <p:spPr>
          <a:xfrm>
            <a:off x="5746750" y="3206262"/>
            <a:ext cx="831850" cy="806450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1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CE0E-F2A8-41D1-B656-7C26BF2D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How does it work with 3D point cloud?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F4601-B477-416F-B720-CE30ECE5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EE746-BB12-409C-B824-99EF8C08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2" y="1573213"/>
            <a:ext cx="3856903" cy="4603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FB747-42C3-4020-9911-F270C3CE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40" y="1573213"/>
            <a:ext cx="5925538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CE0E-F2A8-41D1-B656-7C26BF2D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does it work with 3D point cloud?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F4601-B477-416F-B720-CE30ECE5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77453-AC4A-43CD-A09C-8E063DC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72" y="1609536"/>
            <a:ext cx="8409456" cy="47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0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F4601-B477-416F-B720-CE30ECE5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06610-5B2C-4E04-ADD9-CB6AD848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90" y="0"/>
            <a:ext cx="8130619" cy="6858000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70FB5C65-A061-44B0-99BD-EA573298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85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6CB04-7018-41C8-BED6-29F37B60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BDC68-FCB7-4BB7-843A-B9F65350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A1875-D3E1-48D7-B488-41C6730B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0"/>
            <a:ext cx="1175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7429F-1757-41FB-8B94-3D520F62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FD6B7-CBA1-477A-B929-CE524FEF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1349E-EE45-418A-8D67-3C5957A1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629"/>
            <a:ext cx="12192000" cy="40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0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8A841-6811-4689-919B-F616C114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69EE-A9E1-4E98-A5CD-80B4DC7C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F7771D-2BC7-4F92-A3A5-CF53F257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635"/>
            <a:ext cx="12192000" cy="47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5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00922-C9ED-4FF8-8C5A-8B055A53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trouble we have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598FCD-A6E7-4A4C-B5E2-83DB0D687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" y="1838325"/>
            <a:ext cx="5801784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8E8439-47D7-4B64-B80B-2C449B438255}"/>
              </a:ext>
            </a:extLst>
          </p:cNvPr>
          <p:cNvSpPr/>
          <p:nvPr/>
        </p:nvSpPr>
        <p:spPr>
          <a:xfrm>
            <a:off x="1320800" y="3524250"/>
            <a:ext cx="1511300" cy="128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F962B7-DD40-4F08-B109-D10E51847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35741" r="62292" b="32778"/>
          <a:stretch/>
        </p:blipFill>
        <p:spPr>
          <a:xfrm>
            <a:off x="7316788" y="1900979"/>
            <a:ext cx="3948112" cy="428868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20ABE5-E1FC-4A65-B6F4-341FDC39EA28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2832100" y="4045321"/>
            <a:ext cx="4484688" cy="120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36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42FE4-445A-475B-9A2F-87E99874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of SLAM (lidar)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FC650-1E08-4C97-ADB8-BBD2571D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Scan-to-scan </a:t>
            </a:r>
          </a:p>
          <a:p>
            <a:endParaRPr lang="en-US" altLang="zh-CN" dirty="0"/>
          </a:p>
          <a:p>
            <a:r>
              <a:rPr lang="en-US" altLang="zh-CN" dirty="0"/>
              <a:t>Scan-to-map </a:t>
            </a:r>
          </a:p>
          <a:p>
            <a:endParaRPr lang="en-US" altLang="zh-CN" dirty="0"/>
          </a:p>
          <a:p>
            <a:r>
              <a:rPr lang="en-US" altLang="zh-CN" dirty="0"/>
              <a:t>Pixel-accurate scan 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FC3BEFDD-B424-450B-AF38-6B530A2919C3}"/>
              </a:ext>
            </a:extLst>
          </p:cNvPr>
          <p:cNvSpPr/>
          <p:nvPr/>
        </p:nvSpPr>
        <p:spPr>
          <a:xfrm>
            <a:off x="5734493" y="1740564"/>
            <a:ext cx="723014" cy="286370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746C0C-4388-4597-9C21-1F66443694F0}"/>
              </a:ext>
            </a:extLst>
          </p:cNvPr>
          <p:cNvSpPr txBox="1"/>
          <p:nvPr/>
        </p:nvSpPr>
        <p:spPr>
          <a:xfrm>
            <a:off x="6457507" y="2686492"/>
            <a:ext cx="2230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Computational </a:t>
            </a:r>
          </a:p>
          <a:p>
            <a:r>
              <a:rPr lang="en-US" altLang="zh-CN" sz="2400" dirty="0"/>
              <a:t>Complexity</a:t>
            </a:r>
            <a:endParaRPr lang="zh-CN" altLang="en-US" sz="2400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FFB0F0B-5CEB-4149-BEE7-51568E86461A}"/>
              </a:ext>
            </a:extLst>
          </p:cNvPr>
          <p:cNvSpPr/>
          <p:nvPr/>
        </p:nvSpPr>
        <p:spPr>
          <a:xfrm rot="10800000">
            <a:off x="9049112" y="1740563"/>
            <a:ext cx="723014" cy="286370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BEAE1-01E8-4A6B-BDA5-D9CEB6694123}"/>
              </a:ext>
            </a:extLst>
          </p:cNvPr>
          <p:cNvSpPr txBox="1"/>
          <p:nvPr/>
        </p:nvSpPr>
        <p:spPr>
          <a:xfrm>
            <a:off x="9846716" y="2686492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accumulation </a:t>
            </a:r>
          </a:p>
          <a:p>
            <a:r>
              <a:rPr lang="en-US" altLang="zh-CN" sz="2400" dirty="0"/>
              <a:t>error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88586-F8EE-43DF-B365-7F19637AD047}"/>
              </a:ext>
            </a:extLst>
          </p:cNvPr>
          <p:cNvSpPr txBox="1"/>
          <p:nvPr/>
        </p:nvSpPr>
        <p:spPr>
          <a:xfrm>
            <a:off x="3912005" y="191662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LOAM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E35EBB-5DD8-434E-A615-AA3A402A67D1}"/>
              </a:ext>
            </a:extLst>
          </p:cNvPr>
          <p:cNvSpPr txBox="1"/>
          <p:nvPr/>
        </p:nvSpPr>
        <p:spPr>
          <a:xfrm>
            <a:off x="3097618" y="4604266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Loop closure detection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728816-590C-428C-91A9-40115EB1DBC8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4032250" y="4324350"/>
            <a:ext cx="293429" cy="27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531D6DC-9856-45D5-A381-75EF227C13C6}"/>
              </a:ext>
            </a:extLst>
          </p:cNvPr>
          <p:cNvCxnSpPr/>
          <p:nvPr/>
        </p:nvCxnSpPr>
        <p:spPr>
          <a:xfrm flipH="1">
            <a:off x="3504395" y="2107704"/>
            <a:ext cx="34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>
            <a:extLst>
              <a:ext uri="{FF2B5EF4-FFF2-40B4-BE49-F238E27FC236}">
                <a16:creationId xmlns:a16="http://schemas.microsoft.com/office/drawing/2014/main" id="{34ABAC53-547E-4A52-B4D2-7D8094023DFF}"/>
              </a:ext>
            </a:extLst>
          </p:cNvPr>
          <p:cNvSpPr/>
          <p:nvPr/>
        </p:nvSpPr>
        <p:spPr>
          <a:xfrm rot="16200000">
            <a:off x="8208003" y="2417635"/>
            <a:ext cx="491535" cy="558800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15372-F23F-49EE-AFC6-464A42B0E3F6}"/>
              </a:ext>
            </a:extLst>
          </p:cNvPr>
          <p:cNvSpPr txBox="1"/>
          <p:nvPr/>
        </p:nvSpPr>
        <p:spPr>
          <a:xfrm>
            <a:off x="7429290" y="5703468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Main problem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8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0FAE3-6FAC-4B5A-8739-8795AB7F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does Cartographer do?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67551-C936-45E6-B985-092794080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Loop closure detection using submaps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Reduce computational complexity using branch-and-bound scan matching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12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DC69D-6D9F-419A-A60A-787EC03E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the submap?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012AB-682D-42E9-91C7-5E8FFCBE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Discussion with the 2d lidar point cloud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419817-5215-486B-A54A-465F95561476}"/>
                  </a:ext>
                </a:extLst>
              </p:cNvPr>
              <p:cNvSpPr txBox="1"/>
              <p:nvPr/>
            </p:nvSpPr>
            <p:spPr>
              <a:xfrm>
                <a:off x="4743450" y="2522046"/>
                <a:ext cx="2453172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l-GR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zh-CN" altLang="el-GR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419817-5215-486B-A54A-465F9556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522046"/>
                <a:ext cx="2453172" cy="5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00D5FEE-08DA-4D51-8EBA-91D099239FA1}"/>
              </a:ext>
            </a:extLst>
          </p:cNvPr>
          <p:cNvSpPr txBox="1"/>
          <p:nvPr/>
        </p:nvSpPr>
        <p:spPr>
          <a:xfrm>
            <a:off x="4667250" y="375314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translation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DD29D3-0846-4234-9A9A-26848F89404E}"/>
              </a:ext>
            </a:extLst>
          </p:cNvPr>
          <p:cNvSpPr txBox="1"/>
          <p:nvPr/>
        </p:nvSpPr>
        <p:spPr>
          <a:xfrm>
            <a:off x="6760110" y="374044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rotation</a:t>
            </a:r>
            <a:endParaRPr lang="zh-CN" altLang="en-US" sz="2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EE8417E-B0F3-4AA1-A35B-C20F9E133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452882" y="3214188"/>
            <a:ext cx="517154" cy="53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D6896E1-0B85-4315-B43A-27DA98EB000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760112" y="3168944"/>
            <a:ext cx="614910" cy="57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DF154965-5F2F-4D3B-86BD-762F202C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76" y="4349750"/>
            <a:ext cx="7991475" cy="196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553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1B4C6-7BB2-49C9-81E2-ED19EB3B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the submap?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96583-4733-4F6A-92B8-474454B7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2712244"/>
            <a:ext cx="5412485" cy="41417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AC72E6-069F-4F32-8C19-E8053DE5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10" y="2880020"/>
            <a:ext cx="6161087" cy="3977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ADF68A-76D5-4E70-B023-B2168C64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" y="1386681"/>
            <a:ext cx="7086097" cy="1598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2BD042-5120-4B3A-B883-0D3E4B0F9B84}"/>
                  </a:ext>
                </a:extLst>
              </p:cNvPr>
              <p:cNvSpPr txBox="1"/>
              <p:nvPr/>
            </p:nvSpPr>
            <p:spPr>
              <a:xfrm>
                <a:off x="8224378" y="2426800"/>
                <a:ext cx="1394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h𝑖𝑡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2BD042-5120-4B3A-B883-0D3E4B0F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378" y="2426800"/>
                <a:ext cx="139454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A00D047-41D6-4F63-9A4C-AF713900D375}"/>
              </a:ext>
            </a:extLst>
          </p:cNvPr>
          <p:cNvCxnSpPr/>
          <p:nvPr/>
        </p:nvCxnSpPr>
        <p:spPr>
          <a:xfrm flipH="1">
            <a:off x="7721600" y="2832100"/>
            <a:ext cx="869950" cy="1530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27AA4EC-2D41-4F35-AA32-BBA246FCEDF3}"/>
              </a:ext>
            </a:extLst>
          </p:cNvPr>
          <p:cNvCxnSpPr>
            <a:cxnSpLocks/>
          </p:cNvCxnSpPr>
          <p:nvPr/>
        </p:nvCxnSpPr>
        <p:spPr>
          <a:xfrm flipH="1">
            <a:off x="8893020" y="2802777"/>
            <a:ext cx="371630" cy="1727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85DF8-EF71-42C3-AD3A-2FEE626C1216}"/>
              </a:ext>
            </a:extLst>
          </p:cNvPr>
          <p:cNvSpPr txBox="1"/>
          <p:nvPr/>
        </p:nvSpPr>
        <p:spPr>
          <a:xfrm>
            <a:off x="7622672" y="1868281"/>
            <a:ext cx="4100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&amp; equivalently for misses.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735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46FE541-9791-4D8A-8F16-0FE56367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What is the submap?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3F1CBC-1B16-4064-8024-BEDBF19E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1386681"/>
            <a:ext cx="7086097" cy="15986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81EABB-FC84-4264-B106-7F38A808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634" y="2828925"/>
            <a:ext cx="5148762" cy="3930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9CBB16-513B-4D9E-97FB-6359DEF4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" y="2828925"/>
            <a:ext cx="5159957" cy="3930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64FB05-1FF2-4D47-A7D5-08F19C6F63CC}"/>
                  </a:ext>
                </a:extLst>
              </p:cNvPr>
              <p:cNvSpPr txBox="1"/>
              <p:nvPr/>
            </p:nvSpPr>
            <p:spPr>
              <a:xfrm>
                <a:off x="1120272" y="3006518"/>
                <a:ext cx="8239628" cy="57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𝑜𝑑𝑑𝑠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64FB05-1FF2-4D47-A7D5-08F19C6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72" y="3006518"/>
                <a:ext cx="8239628" cy="5713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483D450-AF81-44DE-85EC-A672F1B6C9B2}"/>
              </a:ext>
            </a:extLst>
          </p:cNvPr>
          <p:cNvSpPr txBox="1"/>
          <p:nvPr/>
        </p:nvSpPr>
        <p:spPr>
          <a:xfrm>
            <a:off x="7622672" y="1868281"/>
            <a:ext cx="4100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&amp; equivalently for misses.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156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8F5BD-6E8E-4C51-91A3-BEBFE70C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5ED07-7246-459F-AB7B-3736F662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40BA5-4FF5-41F6-A059-B84E9AB8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57" y="-82550"/>
            <a:ext cx="401698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1A4804-3AC5-4BE1-B6A9-10D60738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734800"/>
            <a:ext cx="4012207" cy="5488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D6F701-492F-4558-A971-A3499858980D}"/>
              </a:ext>
            </a:extLst>
          </p:cNvPr>
          <p:cNvSpPr/>
          <p:nvPr/>
        </p:nvSpPr>
        <p:spPr>
          <a:xfrm>
            <a:off x="1898650" y="4756150"/>
            <a:ext cx="1155700" cy="15557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5B86CD8-1DE2-4817-A445-14D9430912A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054350" y="3478900"/>
            <a:ext cx="4095750" cy="205512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71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259</Words>
  <Application>Microsoft Office PowerPoint</Application>
  <PresentationFormat>宽屏</PresentationFormat>
  <Paragraphs>81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Office 主题​​</vt:lpstr>
      <vt:lpstr>The study of  Google’s Cartographer</vt:lpstr>
      <vt:lpstr>What is loop closure detection of SLAM?</vt:lpstr>
      <vt:lpstr>What trouble we have</vt:lpstr>
      <vt:lpstr>Classification of SLAM (lidar)</vt:lpstr>
      <vt:lpstr>What does Cartographer do?</vt:lpstr>
      <vt:lpstr>What is the submap?</vt:lpstr>
      <vt:lpstr>What is the submap?</vt:lpstr>
      <vt:lpstr>What is the submap?</vt:lpstr>
      <vt:lpstr>PowerPoint 演示文稿</vt:lpstr>
      <vt:lpstr>Classification of SLAM (lidar)</vt:lpstr>
      <vt:lpstr>How to produce submaps?</vt:lpstr>
      <vt:lpstr>What is the loop closure of Cartographer?</vt:lpstr>
      <vt:lpstr>How to make it fast?</vt:lpstr>
      <vt:lpstr>PowerPoint 演示文稿</vt:lpstr>
      <vt:lpstr>Is it fast enough?</vt:lpstr>
      <vt:lpstr>Details?</vt:lpstr>
      <vt:lpstr>PowerPoint 演示文稿</vt:lpstr>
      <vt:lpstr>Is it effective?</vt:lpstr>
      <vt:lpstr>PowerPoint 演示文稿</vt:lpstr>
      <vt:lpstr>PowerPoint 演示文稿</vt:lpstr>
      <vt:lpstr>PowerPoint 演示文稿</vt:lpstr>
      <vt:lpstr>How does it work with 3D point cloud?</vt:lpstr>
      <vt:lpstr>How does it work with 3D point cloud?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张旭东</dc:creator>
  <cp:lastModifiedBy>张旭东</cp:lastModifiedBy>
  <cp:revision>55</cp:revision>
  <dcterms:created xsi:type="dcterms:W3CDTF">2017-09-04T11:04:49Z</dcterms:created>
  <dcterms:modified xsi:type="dcterms:W3CDTF">2017-09-07T14:48:48Z</dcterms:modified>
</cp:coreProperties>
</file>